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7.xml" ContentType="application/vnd.openxmlformats-officedocument.presentationml.tags+xml"/>
  <Override PartName="/ppt/notesSlides/notesSlide41.xml" ContentType="application/vnd.openxmlformats-officedocument.presentationml.notesSlide+xml"/>
  <Override PartName="/ppt/tags/tag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94" r:id="rId4"/>
  </p:sldMasterIdLst>
  <p:notesMasterIdLst>
    <p:notesMasterId r:id="rId116"/>
  </p:notesMasterIdLst>
  <p:sldIdLst>
    <p:sldId id="256" r:id="rId5"/>
    <p:sldId id="2980" r:id="rId6"/>
    <p:sldId id="2981" r:id="rId7"/>
    <p:sldId id="2973" r:id="rId8"/>
    <p:sldId id="1051" r:id="rId9"/>
    <p:sldId id="2963" r:id="rId10"/>
    <p:sldId id="995" r:id="rId11"/>
    <p:sldId id="996" r:id="rId12"/>
    <p:sldId id="2965" r:id="rId13"/>
    <p:sldId id="265" r:id="rId14"/>
    <p:sldId id="2959" r:id="rId15"/>
    <p:sldId id="2946" r:id="rId16"/>
    <p:sldId id="2950" r:id="rId17"/>
    <p:sldId id="2951" r:id="rId18"/>
    <p:sldId id="2948" r:id="rId19"/>
    <p:sldId id="2949" r:id="rId20"/>
    <p:sldId id="2939" r:id="rId21"/>
    <p:sldId id="990" r:id="rId22"/>
    <p:sldId id="2940" r:id="rId23"/>
    <p:sldId id="2941" r:id="rId24"/>
    <p:sldId id="2964" r:id="rId25"/>
    <p:sldId id="2971" r:id="rId26"/>
    <p:sldId id="382" r:id="rId27"/>
    <p:sldId id="379" r:id="rId28"/>
    <p:sldId id="380" r:id="rId29"/>
    <p:sldId id="392" r:id="rId30"/>
    <p:sldId id="377" r:id="rId31"/>
    <p:sldId id="1074" r:id="rId32"/>
    <p:sldId id="2969" r:id="rId33"/>
    <p:sldId id="2970" r:id="rId34"/>
    <p:sldId id="1073" r:id="rId35"/>
    <p:sldId id="2982" r:id="rId36"/>
    <p:sldId id="2972" r:id="rId37"/>
    <p:sldId id="2957" r:id="rId38"/>
    <p:sldId id="2672" r:id="rId39"/>
    <p:sldId id="405" r:id="rId40"/>
    <p:sldId id="406" r:id="rId41"/>
    <p:sldId id="2674" r:id="rId42"/>
    <p:sldId id="2947" r:id="rId43"/>
    <p:sldId id="2677" r:id="rId44"/>
    <p:sldId id="393" r:id="rId45"/>
    <p:sldId id="426" r:id="rId46"/>
    <p:sldId id="2678" r:id="rId47"/>
    <p:sldId id="424" r:id="rId48"/>
    <p:sldId id="425" r:id="rId49"/>
    <p:sldId id="2679" r:id="rId50"/>
    <p:sldId id="430" r:id="rId51"/>
    <p:sldId id="402" r:id="rId52"/>
    <p:sldId id="403" r:id="rId53"/>
    <p:sldId id="408" r:id="rId54"/>
    <p:sldId id="2738" r:id="rId55"/>
    <p:sldId id="431" r:id="rId56"/>
    <p:sldId id="2958" r:id="rId57"/>
    <p:sldId id="2983" r:id="rId58"/>
    <p:sldId id="2984" r:id="rId59"/>
    <p:sldId id="2985" r:id="rId60"/>
    <p:sldId id="2937" r:id="rId61"/>
    <p:sldId id="2938" r:id="rId62"/>
    <p:sldId id="2933" r:id="rId63"/>
    <p:sldId id="2934" r:id="rId64"/>
    <p:sldId id="2935" r:id="rId65"/>
    <p:sldId id="2936" r:id="rId66"/>
    <p:sldId id="2961" r:id="rId67"/>
    <p:sldId id="2974" r:id="rId68"/>
    <p:sldId id="2966" r:id="rId69"/>
    <p:sldId id="2967" r:id="rId70"/>
    <p:sldId id="2671" r:id="rId71"/>
    <p:sldId id="263" r:id="rId72"/>
    <p:sldId id="2904" r:id="rId73"/>
    <p:sldId id="2975" r:id="rId74"/>
    <p:sldId id="2884" r:id="rId75"/>
    <p:sldId id="2919" r:id="rId76"/>
    <p:sldId id="2952" r:id="rId77"/>
    <p:sldId id="2942" r:id="rId78"/>
    <p:sldId id="2943" r:id="rId79"/>
    <p:sldId id="2920" r:id="rId80"/>
    <p:sldId id="968" r:id="rId81"/>
    <p:sldId id="2944" r:id="rId82"/>
    <p:sldId id="2945" r:id="rId83"/>
    <p:sldId id="939" r:id="rId84"/>
    <p:sldId id="2932" r:id="rId85"/>
    <p:sldId id="977" r:id="rId86"/>
    <p:sldId id="1053" r:id="rId87"/>
    <p:sldId id="2918" r:id="rId88"/>
    <p:sldId id="2897" r:id="rId89"/>
    <p:sldId id="1070" r:id="rId90"/>
    <p:sldId id="1071" r:id="rId91"/>
    <p:sldId id="1072" r:id="rId92"/>
    <p:sldId id="1060" r:id="rId93"/>
    <p:sldId id="2896" r:id="rId94"/>
    <p:sldId id="2968" r:id="rId95"/>
    <p:sldId id="2953" r:id="rId96"/>
    <p:sldId id="2954" r:id="rId97"/>
    <p:sldId id="2955" r:id="rId98"/>
    <p:sldId id="2956" r:id="rId99"/>
    <p:sldId id="2916" r:id="rId100"/>
    <p:sldId id="2721" r:id="rId101"/>
    <p:sldId id="2719" r:id="rId102"/>
    <p:sldId id="923" r:id="rId103"/>
    <p:sldId id="525" r:id="rId104"/>
    <p:sldId id="863" r:id="rId105"/>
    <p:sldId id="2960" r:id="rId106"/>
    <p:sldId id="1075" r:id="rId107"/>
    <p:sldId id="987" r:id="rId108"/>
    <p:sldId id="1069" r:id="rId109"/>
    <p:sldId id="2977" r:id="rId110"/>
    <p:sldId id="2976" r:id="rId111"/>
    <p:sldId id="2962" r:id="rId112"/>
    <p:sldId id="2978" r:id="rId113"/>
    <p:sldId id="2979" r:id="rId114"/>
    <p:sldId id="2930" r:id="rId1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9BC88A-7C4D-2543-83C3-DC25664EEAF1}">
          <p14:sldIdLst>
            <p14:sldId id="256"/>
            <p14:sldId id="2980"/>
            <p14:sldId id="2981"/>
          </p14:sldIdLst>
        </p14:section>
        <p14:section name="Setting Context" id="{0AF789F6-6C37-7342-A20F-63293FBC87C7}">
          <p14:sldIdLst>
            <p14:sldId id="2973"/>
            <p14:sldId id="1051"/>
            <p14:sldId id="2963"/>
            <p14:sldId id="995"/>
            <p14:sldId id="996"/>
            <p14:sldId id="2965"/>
            <p14:sldId id="265"/>
            <p14:sldId id="2959"/>
            <p14:sldId id="2946"/>
            <p14:sldId id="2950"/>
            <p14:sldId id="2951"/>
            <p14:sldId id="2948"/>
            <p14:sldId id="2949"/>
            <p14:sldId id="2939"/>
            <p14:sldId id="990"/>
            <p14:sldId id="2940"/>
            <p14:sldId id="2941"/>
            <p14:sldId id="2964"/>
            <p14:sldId id="2971"/>
            <p14:sldId id="382"/>
          </p14:sldIdLst>
        </p14:section>
        <p14:section name="Goal: Creating a Universal Computing Infrastructure" id="{3F8AB949-2FFB-9D4E-8741-9A7D6C2DB851}">
          <p14:sldIdLst>
            <p14:sldId id="379"/>
            <p14:sldId id="380"/>
            <p14:sldId id="392"/>
            <p14:sldId id="377"/>
            <p14:sldId id="1074"/>
            <p14:sldId id="2969"/>
            <p14:sldId id="2970"/>
            <p14:sldId id="1073"/>
          </p14:sldIdLst>
        </p14:section>
        <p14:section name="Criteria: Sound and Complete" id="{C12D9AC0-99E1-CC44-9D29-7C74ADF8834C}">
          <p14:sldIdLst>
            <p14:sldId id="2982"/>
            <p14:sldId id="2972"/>
            <p14:sldId id="2957"/>
          </p14:sldIdLst>
        </p14:section>
        <p14:section name="Output: Architectural Design" id="{600C205D-D8BF-5C4F-A6DC-9497C838B93D}">
          <p14:sldIdLst>
            <p14:sldId id="2672"/>
            <p14:sldId id="405"/>
          </p14:sldIdLst>
        </p14:section>
        <p14:section name="Implementation Process" id="{290B5D21-7162-D245-87C5-0DF4D94FD9CA}">
          <p14:sldIdLst>
            <p14:sldId id="406"/>
            <p14:sldId id="2674"/>
            <p14:sldId id="2947"/>
            <p14:sldId id="2677"/>
            <p14:sldId id="393"/>
            <p14:sldId id="426"/>
            <p14:sldId id="2678"/>
            <p14:sldId id="424"/>
            <p14:sldId id="425"/>
            <p14:sldId id="2679"/>
            <p14:sldId id="430"/>
            <p14:sldId id="402"/>
            <p14:sldId id="403"/>
            <p14:sldId id="408"/>
          </p14:sldIdLst>
        </p14:section>
        <p14:section name="Output: A fully functional computer" id="{FD5CCC63-2B65-2645-9386-1C0CCEB45E87}">
          <p14:sldIdLst>
            <p14:sldId id="2738"/>
            <p14:sldId id="431"/>
          </p14:sldIdLst>
        </p14:section>
        <p14:section name="Boundary Conditions and Important References" id="{973DF6A3-8ADA-244E-BCC5-7F9C0DFBE7C1}">
          <p14:sldIdLst>
            <p14:sldId id="2958"/>
            <p14:sldId id="2983"/>
            <p14:sldId id="2984"/>
            <p14:sldId id="2985"/>
            <p14:sldId id="2937"/>
            <p14:sldId id="2938"/>
            <p14:sldId id="2933"/>
            <p14:sldId id="2934"/>
            <p14:sldId id="2935"/>
            <p14:sldId id="2936"/>
            <p14:sldId id="2961"/>
            <p14:sldId id="2974"/>
            <p14:sldId id="2966"/>
            <p14:sldId id="2967"/>
            <p14:sldId id="2671"/>
            <p14:sldId id="263"/>
            <p14:sldId id="2904"/>
            <p14:sldId id="2975"/>
            <p14:sldId id="2884"/>
            <p14:sldId id="2919"/>
            <p14:sldId id="2952"/>
            <p14:sldId id="2942"/>
            <p14:sldId id="2943"/>
            <p14:sldId id="2920"/>
            <p14:sldId id="968"/>
            <p14:sldId id="2944"/>
            <p14:sldId id="2945"/>
            <p14:sldId id="939"/>
            <p14:sldId id="2932"/>
            <p14:sldId id="977"/>
            <p14:sldId id="1053"/>
            <p14:sldId id="2918"/>
            <p14:sldId id="2897"/>
            <p14:sldId id="1070"/>
            <p14:sldId id="1071"/>
            <p14:sldId id="1072"/>
            <p14:sldId id="1060"/>
            <p14:sldId id="2896"/>
            <p14:sldId id="2968"/>
            <p14:sldId id="2953"/>
            <p14:sldId id="2954"/>
            <p14:sldId id="2955"/>
            <p14:sldId id="2956"/>
            <p14:sldId id="2916"/>
            <p14:sldId id="2721"/>
            <p14:sldId id="2719"/>
            <p14:sldId id="923"/>
            <p14:sldId id="525"/>
            <p14:sldId id="863"/>
            <p14:sldId id="2960"/>
            <p14:sldId id="1075"/>
            <p14:sldId id="987"/>
            <p14:sldId id="1069"/>
            <p14:sldId id="2977"/>
            <p14:sldId id="2976"/>
            <p14:sldId id="2962"/>
            <p14:sldId id="2978"/>
            <p14:sldId id="2979"/>
            <p14:sldId id="29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0"/>
    <p:restoredTop sz="94651"/>
  </p:normalViewPr>
  <p:slideViewPr>
    <p:cSldViewPr snapToGrid="0">
      <p:cViewPr varScale="1">
        <p:scale>
          <a:sx n="118" d="100"/>
          <a:sy n="118" d="100"/>
        </p:scale>
        <p:origin x="216" y="136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presProps" Target="pres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984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81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893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282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51</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754725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761794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212053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0785886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0799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11530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204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50936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71</a:t>
            </a:fld>
            <a:endParaRPr lang="en-US"/>
          </a:p>
        </p:txBody>
      </p:sp>
    </p:spTree>
    <p:extLst>
      <p:ext uri="{BB962C8B-B14F-4D97-AF65-F5344CB8AC3E}">
        <p14:creationId xmlns:p14="http://schemas.microsoft.com/office/powerpoint/2010/main" val="7614706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25976996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37016114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75</a:t>
            </a:fld>
            <a:endParaRPr lang="en-US"/>
          </a:p>
        </p:txBody>
      </p:sp>
    </p:spTree>
    <p:extLst>
      <p:ext uri="{BB962C8B-B14F-4D97-AF65-F5344CB8AC3E}">
        <p14:creationId xmlns:p14="http://schemas.microsoft.com/office/powerpoint/2010/main" val="3189815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314483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0318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03833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10204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34329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62039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88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883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2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0436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6418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944877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3721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04705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0313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1836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424258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08000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1288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 id="214748369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20531712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youtu.be/uNjxe8ShM-8"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hyperlink" Target="https://journals.openedition.org/bibnum/524?lang=en" TargetMode="External"/><Relationship Id="rId4" Type="http://schemas.openxmlformats.org/officeDocument/2006/relationships/image" Target="../media/image18.jpeg"/><Relationship Id="rId9" Type="http://schemas.openxmlformats.org/officeDocument/2006/relationships/image" Target="../media/image21.png"/></Relationships>
</file>

<file path=ppt/slides/_rels/slide1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tiff"/><Relationship Id="rId1" Type="http://schemas.openxmlformats.org/officeDocument/2006/relationships/slideLayout" Target="../slideLayouts/slideLayout10.xml"/><Relationship Id="rId6" Type="http://schemas.openxmlformats.org/officeDocument/2006/relationships/image" Target="../media/image195.tiff"/><Relationship Id="rId5" Type="http://schemas.openxmlformats.org/officeDocument/2006/relationships/image" Target="../media/image194.tiff"/><Relationship Id="rId4" Type="http://schemas.openxmlformats.org/officeDocument/2006/relationships/image" Target="../media/image109.tiff"/></Relationships>
</file>

<file path=ppt/slides/_rels/slide102.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9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97.png"/></Relationships>
</file>

<file path=ppt/slides/_rels/slide105.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199.png"/><Relationship Id="rId5" Type="http://schemas.openxmlformats.org/officeDocument/2006/relationships/hyperlink" Target="https://youtu.be/3VQ382QG-y4?t=3397" TargetMode="External"/><Relationship Id="rId4" Type="http://schemas.openxmlformats.org/officeDocument/2006/relationships/image" Target="../media/image19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youtu.be/HXNhEYqFo0o?t=249"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162.png"/><Relationship Id="rId5" Type="http://schemas.openxmlformats.org/officeDocument/2006/relationships/hyperlink" Target="https://lamport.azurewebsites.net/tla/tla.html" TargetMode="External"/><Relationship Id="rId4" Type="http://schemas.openxmlformats.org/officeDocument/2006/relationships/image" Target="../media/image200.png"/></Relationships>
</file>

<file path=ppt/slides/_rels/slide108.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01.png"/></Relationships>
</file>

<file path=ppt/slides/_rels/slide109.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203.png"/><Relationship Id="rId5" Type="http://schemas.openxmlformats.org/officeDocument/2006/relationships/hyperlink" Target="https://youtu.be/p7-U1_E_j3w" TargetMode="External"/><Relationship Id="rId4" Type="http://schemas.openxmlformats.org/officeDocument/2006/relationships/image" Target="../media/image202.png"/></Relationships>
</file>

<file path=ppt/slides/_rels/slide11.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204.png"/></Relationships>
</file>

<file path=ppt/slides/_rels/slide111.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hyperlink" Target="https://www.jenkins.io/" TargetMode="External"/><Relationship Id="rId7" Type="http://schemas.microsoft.com/office/2007/relationships/hdphoto" Target="../media/hdphoto1.wdp"/><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205.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02.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2.xml"/><Relationship Id="rId7" Type="http://schemas.openxmlformats.org/officeDocument/2006/relationships/image" Target="../media/image24.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3.xml"/><Relationship Id="rId7" Type="http://schemas.openxmlformats.org/officeDocument/2006/relationships/image" Target="../media/image28.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7.png"/><Relationship Id="rId4" Type="http://schemas.openxmlformats.org/officeDocument/2006/relationships/hyperlink" Target="https://youtu.be/qebjdwoZ7SQ"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0.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9.png"/><Relationship Id="rId4" Type="http://schemas.openxmlformats.org/officeDocument/2006/relationships/hyperlink" Target="https://www.youtube.com/watch?v=hkmoZ8e5Qn0"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31.png"/><Relationship Id="rId4" Type="http://schemas.openxmlformats.org/officeDocument/2006/relationships/hyperlink" Target="https://youtu.be/_EKgwOAAWZA"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32.png"/><Relationship Id="rId4" Type="http://schemas.openxmlformats.org/officeDocument/2006/relationships/hyperlink" Target="https://youtu.be/AADZo73yrq4?t=78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14.xml"/><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3" Type="http://schemas.openxmlformats.org/officeDocument/2006/relationships/image" Target="../media/image53.tiff"/><Relationship Id="rId18" Type="http://schemas.openxmlformats.org/officeDocument/2006/relationships/image" Target="../media/image56.tiff"/><Relationship Id="rId26" Type="http://schemas.openxmlformats.org/officeDocument/2006/relationships/hyperlink" Target="https://www.amd.com/en" TargetMode="External"/><Relationship Id="rId39" Type="http://schemas.openxmlformats.org/officeDocument/2006/relationships/image" Target="../media/image68.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9.tiff"/><Relationship Id="rId12" Type="http://schemas.openxmlformats.org/officeDocument/2006/relationships/image" Target="../media/image52.tiff"/><Relationship Id="rId17" Type="http://schemas.openxmlformats.org/officeDocument/2006/relationships/hyperlink" Target="https://creativecommons.org/" TargetMode="External"/><Relationship Id="rId25" Type="http://schemas.openxmlformats.org/officeDocument/2006/relationships/image" Target="../media/image61.jpeg"/><Relationship Id="rId33" Type="http://schemas.openxmlformats.org/officeDocument/2006/relationships/image" Target="../media/image65.png"/><Relationship Id="rId38" Type="http://schemas.openxmlformats.org/officeDocument/2006/relationships/hyperlink" Target="http://holacracy.org/" TargetMode="External"/><Relationship Id="rId2" Type="http://schemas.openxmlformats.org/officeDocument/2006/relationships/image" Target="../media/image46.tiff"/><Relationship Id="rId16" Type="http://schemas.openxmlformats.org/officeDocument/2006/relationships/image" Target="../media/image55.png"/><Relationship Id="rId20" Type="http://schemas.openxmlformats.org/officeDocument/2006/relationships/image" Target="../media/image58.tiff"/><Relationship Id="rId29" Type="http://schemas.openxmlformats.org/officeDocument/2006/relationships/image" Target="../media/image63.png"/><Relationship Id="rId1" Type="http://schemas.openxmlformats.org/officeDocument/2006/relationships/slideLayout" Target="../slideLayouts/slideLayout1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7.png"/><Relationship Id="rId40" Type="http://schemas.openxmlformats.org/officeDocument/2006/relationships/image" Target="../media/image69.jpeg"/><Relationship Id="rId5" Type="http://schemas.openxmlformats.org/officeDocument/2006/relationships/image" Target="../media/image48.png"/><Relationship Id="rId15" Type="http://schemas.openxmlformats.org/officeDocument/2006/relationships/image" Target="../media/image54.png"/><Relationship Id="rId23" Type="http://schemas.openxmlformats.org/officeDocument/2006/relationships/image" Target="../media/image60.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51.tiff"/><Relationship Id="rId19" Type="http://schemas.openxmlformats.org/officeDocument/2006/relationships/image" Target="../media/image57.jpeg"/><Relationship Id="rId31" Type="http://schemas.openxmlformats.org/officeDocument/2006/relationships/image" Target="../media/image64.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9.jpeg"/><Relationship Id="rId27" Type="http://schemas.openxmlformats.org/officeDocument/2006/relationships/image" Target="../media/image62.png"/><Relationship Id="rId30" Type="http://schemas.openxmlformats.org/officeDocument/2006/relationships/hyperlink" Target="https://bdtechtalks.com/2016/09/07/what-is-blockchain/" TargetMode="External"/><Relationship Id="rId35" Type="http://schemas.openxmlformats.org/officeDocument/2006/relationships/image" Target="../media/image66.png"/><Relationship Id="rId8" Type="http://schemas.openxmlformats.org/officeDocument/2006/relationships/image" Target="../media/image50.tiff"/><Relationship Id="rId3" Type="http://schemas.openxmlformats.org/officeDocument/2006/relationships/image" Target="../media/image4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_fA7vkVJhF8" TargetMode="External"/><Relationship Id="rId1" Type="http://schemas.openxmlformats.org/officeDocument/2006/relationships/slideLayout" Target="../slideLayouts/slideLayout25.xml"/><Relationship Id="rId5" Type="http://schemas.openxmlformats.org/officeDocument/2006/relationships/image" Target="../media/image71.png"/><Relationship Id="rId4" Type="http://schemas.openxmlformats.org/officeDocument/2006/relationships/hyperlink" Target="https://www.di.ens.fr/~cousot/publications.www/CousotCousot-POPL14-ACM-p2-3-2014.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arxiv.org/pdf/0903.0340.pdf" TargetMode="External"/><Relationship Id="rId1" Type="http://schemas.openxmlformats.org/officeDocument/2006/relationships/slideLayout" Target="../slideLayouts/slideLayout14.xml"/><Relationship Id="rId6" Type="http://schemas.openxmlformats.org/officeDocument/2006/relationships/image" Target="../media/image74.jpeg"/><Relationship Id="rId5" Type="http://schemas.openxmlformats.org/officeDocument/2006/relationships/hyperlink" Target="https://en.wikipedia.org/wiki/Rosetta_Stone" TargetMode="Externa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hyperlink" Target="https://youtu.be/M_jchYsTZvM?t=218" TargetMode="External"/><Relationship Id="rId5" Type="http://schemas.openxmlformats.org/officeDocument/2006/relationships/image" Target="../media/image77.png"/><Relationship Id="rId4" Type="http://schemas.openxmlformats.org/officeDocument/2006/relationships/hyperlink" Target="https://youtu.be/HasvumXl_v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hyperlink" Target="https://youtu.be/3hspKYIn5ds?t=162" TargetMode="External"/><Relationship Id="rId5" Type="http://schemas.openxmlformats.org/officeDocument/2006/relationships/image" Target="../media/image80.png"/><Relationship Id="rId4" Type="http://schemas.openxmlformats.org/officeDocument/2006/relationships/hyperlink" Target="https://youtu.be/3hspKYIn5ds?t=29"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82.e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86.e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87.emf"/><Relationship Id="rId4" Type="http://schemas.openxmlformats.org/officeDocument/2006/relationships/oleObject" Target="../embeddings/oleObject4.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9.png"/><Relationship Id="rId5" Type="http://schemas.openxmlformats.org/officeDocument/2006/relationships/image" Target="../media/image88.emf"/><Relationship Id="rId4"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91.e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90.emf"/><Relationship Id="rId4" Type="http://schemas.openxmlformats.org/officeDocument/2006/relationships/oleObject" Target="../embeddings/oleObject6.bin"/></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32.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93.png"/><Relationship Id="rId5" Type="http://schemas.openxmlformats.org/officeDocument/2006/relationships/image" Target="../media/image92.emf"/><Relationship Id="rId4" Type="http://schemas.openxmlformats.org/officeDocument/2006/relationships/oleObject" Target="../embeddings/oleObject8.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vmlDrawing" Target="../drawings/vmlDrawing8.vml"/><Relationship Id="rId5" Type="http://schemas.openxmlformats.org/officeDocument/2006/relationships/image" Target="../media/image94.emf"/><Relationship Id="rId4" Type="http://schemas.openxmlformats.org/officeDocument/2006/relationships/oleObject" Target="../embeddings/oleObject9.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94.emf"/><Relationship Id="rId4" Type="http://schemas.openxmlformats.org/officeDocument/2006/relationships/oleObject" Target="../embeddings/oleObject10.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37.xml"/><Relationship Id="rId7" Type="http://schemas.openxmlformats.org/officeDocument/2006/relationships/image" Target="../media/image98.pn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7.png"/><Relationship Id="rId5" Type="http://schemas.openxmlformats.org/officeDocument/2006/relationships/image" Target="../media/image85.jpeg"/><Relationship Id="rId4" Type="http://schemas.openxmlformats.org/officeDocument/2006/relationships/image" Target="../media/image96.png"/><Relationship Id="rId9" Type="http://schemas.openxmlformats.org/officeDocument/2006/relationships/image" Target="../media/image95.emf"/></Relationships>
</file>

<file path=ppt/slides/_rels/slide49.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notesSlide" Target="../notesSlides/notesSlide38.xml"/><Relationship Id="rId7" Type="http://schemas.openxmlformats.org/officeDocument/2006/relationships/oleObject" Target="../embeddings/oleObject13.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image" Target="../media/image99.emf"/><Relationship Id="rId5" Type="http://schemas.openxmlformats.org/officeDocument/2006/relationships/oleObject" Target="../embeddings/oleObject12.bin"/><Relationship Id="rId4" Type="http://schemas.openxmlformats.org/officeDocument/2006/relationships/image" Target="../media/image85.jpeg"/></Relationships>
</file>

<file path=ppt/slides/_rels/slide5.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5" Type="http://schemas.openxmlformats.org/officeDocument/2006/relationships/image" Target="../media/image101.png"/><Relationship Id="rId4" Type="http://schemas.openxmlformats.org/officeDocument/2006/relationships/hyperlink" Target="https://youtu.be/HyznrdDSSGM" TargetMode="Externa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102.png"/><Relationship Id="rId4" Type="http://schemas.openxmlformats.org/officeDocument/2006/relationships/hyperlink" Target="https://youtu.be/cNN_tTXABUA"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07.png"/><Relationship Id="rId18" Type="http://schemas.openxmlformats.org/officeDocument/2006/relationships/image" Target="../media/image111.png"/><Relationship Id="rId26" Type="http://schemas.openxmlformats.org/officeDocument/2006/relationships/image" Target="../media/image115.png"/><Relationship Id="rId3" Type="http://schemas.openxmlformats.org/officeDocument/2006/relationships/notesSlide" Target="../notesSlides/notesSlide42.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04.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10.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12.tiff"/><Relationship Id="rId29" Type="http://schemas.openxmlformats.org/officeDocument/2006/relationships/hyperlink" Target="https://coq.inria.fr/" TargetMode="External"/><Relationship Id="rId1" Type="http://schemas.openxmlformats.org/officeDocument/2006/relationships/tags" Target="../tags/tag8.xml"/><Relationship Id="rId6" Type="http://schemas.openxmlformats.org/officeDocument/2006/relationships/hyperlink" Target="https://lamport.azurewebsites.net/tla/tla.html" TargetMode="External"/><Relationship Id="rId11" Type="http://schemas.openxmlformats.org/officeDocument/2006/relationships/image" Target="../media/image106.png"/><Relationship Id="rId24" Type="http://schemas.openxmlformats.org/officeDocument/2006/relationships/image" Target="../media/image114.png"/><Relationship Id="rId5" Type="http://schemas.openxmlformats.org/officeDocument/2006/relationships/image" Target="../media/image103.png"/><Relationship Id="rId15" Type="http://schemas.openxmlformats.org/officeDocument/2006/relationships/image" Target="../media/image109.tiff"/><Relationship Id="rId23" Type="http://schemas.openxmlformats.org/officeDocument/2006/relationships/hyperlink" Target="https://ccl.northwestern.edu/netlogo/" TargetMode="External"/><Relationship Id="rId28" Type="http://schemas.openxmlformats.org/officeDocument/2006/relationships/image" Target="../media/image116.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118.png"/><Relationship Id="rId4" Type="http://schemas.openxmlformats.org/officeDocument/2006/relationships/hyperlink" Target="https://www.paladion.net/devsecops" TargetMode="External"/><Relationship Id="rId9" Type="http://schemas.openxmlformats.org/officeDocument/2006/relationships/image" Target="../media/image105.png"/><Relationship Id="rId14" Type="http://schemas.openxmlformats.org/officeDocument/2006/relationships/image" Target="../media/image108.png"/><Relationship Id="rId22" Type="http://schemas.openxmlformats.org/officeDocument/2006/relationships/image" Target="../media/image113.png"/><Relationship Id="rId27" Type="http://schemas.openxmlformats.org/officeDocument/2006/relationships/hyperlink" Target="http://www.wolframalpha.com/" TargetMode="External"/><Relationship Id="rId30" Type="http://schemas.openxmlformats.org/officeDocument/2006/relationships/image" Target="../media/image11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hyperlink" Target="https://youtu.be/jv2H9fp9dT8?t=261" TargetMode="External"/><Relationship Id="rId7" Type="http://schemas.openxmlformats.org/officeDocument/2006/relationships/hyperlink" Target="http://fab.cba.mit.edu/classes/862.16/notes/computation/Fredkin-2002.pdf" TargetMode="External"/><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120.png"/><Relationship Id="rId5" Type="http://schemas.openxmlformats.org/officeDocument/2006/relationships/hyperlink" Target="https://youtu.be/IQZ_bQbxSXk?t=2454" TargetMode="External"/><Relationship Id="rId10" Type="http://schemas.openxmlformats.org/officeDocument/2006/relationships/image" Target="../media/image122.jpeg"/><Relationship Id="rId4" Type="http://schemas.openxmlformats.org/officeDocument/2006/relationships/image" Target="../media/image119.png"/><Relationship Id="rId9" Type="http://schemas.openxmlformats.org/officeDocument/2006/relationships/hyperlink" Target="http://fab.cba.mit.edu/classes/862.16/"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Programming_the_Universe"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124.jpeg"/><Relationship Id="rId5" Type="http://schemas.openxmlformats.org/officeDocument/2006/relationships/hyperlink" Target="https://en.wikipedia.org/wiki/Seth_Lloyd" TargetMode="External"/><Relationship Id="rId4" Type="http://schemas.openxmlformats.org/officeDocument/2006/relationships/image" Target="../media/image123.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image" Target="../media/image125.png"/></Relationships>
</file>

<file path=ppt/slides/_rels/slide5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youtu.be/qGEOHCXLJrI"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31.png"/><Relationship Id="rId4" Type="http://schemas.openxmlformats.org/officeDocument/2006/relationships/hyperlink" Target="https://youtu.be/qGEOHCXLJrI"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image" Target="../media/image13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38.jpeg"/><Relationship Id="rId4" Type="http://schemas.openxmlformats.org/officeDocument/2006/relationships/hyperlink" Target="https://en.wikipedia.org/wiki/File:Pacioli_summa_stamp.jp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youtu.be/ijPDIy6gXxc"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45.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41.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44.png"/><Relationship Id="rId4" Type="http://schemas.openxmlformats.org/officeDocument/2006/relationships/image" Target="../media/image140.jpeg"/><Relationship Id="rId9" Type="http://schemas.openxmlformats.org/officeDocument/2006/relationships/image" Target="../media/image143.png"/></Relationships>
</file>

<file path=ppt/slides/_rels/slide74.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49.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image" Target="../media/image147.jpeg"/><Relationship Id="rId4" Type="http://schemas.openxmlformats.org/officeDocument/2006/relationships/hyperlink" Target="https://en.wikipedia.org/wiki/File:WilliamRowanHamilton.jpeg"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50.png"/><Relationship Id="rId4" Type="http://schemas.openxmlformats.org/officeDocument/2006/relationships/image" Target="../media/image147.jpeg"/></Relationships>
</file>

<file path=ppt/slides/_rels/slide76.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hyperlink" Target="file:///Users/bkoo/Downloads/mathematics-06-00152-1.pdf" TargetMode="External"/><Relationship Id="rId4" Type="http://schemas.openxmlformats.org/officeDocument/2006/relationships/image" Target="../media/image151.png"/></Relationships>
</file>

<file path=ppt/slides/_rels/slide7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4.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6.png"/></Relationships>
</file>

<file path=ppt/slides/_rels/slide78.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13.png"/><Relationship Id="rId4" Type="http://schemas.openxmlformats.org/officeDocument/2006/relationships/image" Target="../media/image9.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80.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59.png"/><Relationship Id="rId11" Type="http://schemas.openxmlformats.org/officeDocument/2006/relationships/image" Target="../media/image161.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58.png"/><Relationship Id="rId9" Type="http://schemas.openxmlformats.org/officeDocument/2006/relationships/image" Target="../media/image160.png"/></Relationships>
</file>

<file path=ppt/slides/_rels/slide81.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2.png"/><Relationship Id="rId7" Type="http://schemas.openxmlformats.org/officeDocument/2006/relationships/hyperlink" Target="https://www.di.ens.fr/~cousot/AI/" TargetMode="External"/><Relationship Id="rId12" Type="http://schemas.openxmlformats.org/officeDocument/2006/relationships/image" Target="../media/image166.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63.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65.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67.png"/></Relationships>
</file>

<file path=ppt/slides/_rels/slide84.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69.png"/></Relationships>
</file>

<file path=ppt/slides/_rels/slide85.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71.png"/></Relationships>
</file>

<file path=ppt/slides/_rels/slide86.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72.png"/></Relationships>
</file>

<file path=ppt/slides/_rels/slide87.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74.png"/></Relationships>
</file>

<file path=ppt/slides/_rels/slide88.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75.png"/></Relationships>
</file>

<file path=ppt/slides/_rels/slide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77.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0.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79.png"/><Relationship Id="rId4" Type="http://schemas.openxmlformats.org/officeDocument/2006/relationships/hyperlink" Target="https://youtu.be/15uy9Ga-14I?t=1725"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83.png"/><Relationship Id="rId4" Type="http://schemas.openxmlformats.org/officeDocument/2006/relationships/hyperlink" Target="http://flint.cs.yale.edu/cs428/coq/sf/Imp.html"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85.png"/></Relationships>
</file>

<file path=ppt/slides/_rels/slide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87.gif"/></Relationships>
</file>

<file path=ppt/slides/_rels/slide9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geometrica,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4430" y="1365250"/>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3" name="Picture 12">
            <a:hlinkClick r:id="rId5"/>
            <a:extLst>
              <a:ext uri="{FF2B5EF4-FFF2-40B4-BE49-F238E27FC236}">
                <a16:creationId xmlns:a16="http://schemas.microsoft.com/office/drawing/2014/main" id="{AEDD98A3-5345-AD4F-9982-09F04768D333}"/>
              </a:ext>
            </a:extLst>
          </p:cNvPr>
          <p:cNvPicPr>
            <a:picLocks noChangeAspect="1"/>
          </p:cNvPicPr>
          <p:nvPr/>
        </p:nvPicPr>
        <p:blipFill>
          <a:blip r:embed="rId6"/>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5"/>
              </a:rPr>
              <a:t>Pacioli’s</a:t>
            </a:r>
            <a:r>
              <a:rPr lang="en-US" dirty="0">
                <a:hlinkClick r:id="rId5"/>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2" name="Picture 1">
            <a:hlinkClick r:id="rId7"/>
            <a:extLst>
              <a:ext uri="{FF2B5EF4-FFF2-40B4-BE49-F238E27FC236}">
                <a16:creationId xmlns:a16="http://schemas.microsoft.com/office/drawing/2014/main" id="{7904A888-51AC-3B43-81E5-8406F4C75A0D}"/>
              </a:ext>
            </a:extLst>
          </p:cNvPr>
          <p:cNvPicPr>
            <a:picLocks noChangeAspect="1"/>
          </p:cNvPicPr>
          <p:nvPr/>
        </p:nvPicPr>
        <p:blipFill>
          <a:blip r:embed="rId8"/>
          <a:stretch>
            <a:fillRect/>
          </a:stretch>
        </p:blipFill>
        <p:spPr>
          <a:xfrm>
            <a:off x="6362673" y="2960893"/>
            <a:ext cx="2472742" cy="1717469"/>
          </a:xfrm>
          <a:prstGeom prst="rect">
            <a:avLst/>
          </a:prstGeom>
        </p:spPr>
      </p:pic>
      <p:pic>
        <p:nvPicPr>
          <p:cNvPr id="3" name="Picture 2">
            <a:hlinkClick r:id="rId7"/>
            <a:extLst>
              <a:ext uri="{FF2B5EF4-FFF2-40B4-BE49-F238E27FC236}">
                <a16:creationId xmlns:a16="http://schemas.microsoft.com/office/drawing/2014/main" id="{F5E6C94E-4D61-E544-8914-A147700EEE00}"/>
              </a:ext>
            </a:extLst>
          </p:cNvPr>
          <p:cNvPicPr>
            <a:picLocks noChangeAspect="1"/>
          </p:cNvPicPr>
          <p:nvPr/>
        </p:nvPicPr>
        <p:blipFill rotWithShape="1">
          <a:blip r:embed="rId9"/>
          <a:srcRect l="12567" r="13102"/>
          <a:stretch/>
        </p:blipFill>
        <p:spPr>
          <a:xfrm>
            <a:off x="6320848" y="985037"/>
            <a:ext cx="2511452" cy="1559801"/>
          </a:xfrm>
          <a:prstGeom prst="rect">
            <a:avLst/>
          </a:prstGeom>
        </p:spPr>
      </p:pic>
      <p:sp>
        <p:nvSpPr>
          <p:cNvPr id="4" name="TextBox 3">
            <a:extLst>
              <a:ext uri="{FF2B5EF4-FFF2-40B4-BE49-F238E27FC236}">
                <a16:creationId xmlns:a16="http://schemas.microsoft.com/office/drawing/2014/main" id="{A184876C-D131-0343-B1EC-E9974DB4346A}"/>
              </a:ext>
            </a:extLst>
          </p:cNvPr>
          <p:cNvSpPr txBox="1"/>
          <p:nvPr/>
        </p:nvSpPr>
        <p:spPr>
          <a:xfrm>
            <a:off x="6327702" y="2571750"/>
            <a:ext cx="2542684" cy="307777"/>
          </a:xfrm>
          <a:prstGeom prst="rect">
            <a:avLst/>
          </a:prstGeom>
          <a:noFill/>
        </p:spPr>
        <p:txBody>
          <a:bodyPr wrap="none" rtlCol="0">
            <a:spAutoFit/>
          </a:bodyPr>
          <a:lstStyle/>
          <a:p>
            <a:pPr algn="ctr"/>
            <a:r>
              <a:rPr lang="en-US" dirty="0">
                <a:hlinkClick r:id="rId7"/>
              </a:rPr>
              <a:t>https://</a:t>
            </a:r>
            <a:r>
              <a:rPr lang="en-US" dirty="0" err="1">
                <a:hlinkClick r:id="rId7"/>
              </a:rPr>
              <a:t>youtu.be</a:t>
            </a:r>
            <a:r>
              <a:rPr lang="en-US" dirty="0">
                <a:hlinkClick r:id="rId7"/>
              </a:rPr>
              <a:t>/uNjxe8ShM-8</a:t>
            </a:r>
            <a:endParaRPr lang="en-TW" dirty="0"/>
          </a:p>
        </p:txBody>
      </p:sp>
    </p:spTree>
    <p:extLst>
      <p:ext uri="{BB962C8B-B14F-4D97-AF65-F5344CB8AC3E}">
        <p14:creationId xmlns:p14="http://schemas.microsoft.com/office/powerpoint/2010/main" val="6663960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100</a:t>
            </a:fld>
            <a:endParaRPr lang="en-US"/>
          </a:p>
        </p:txBody>
      </p:sp>
    </p:spTree>
    <p:extLst>
      <p:ext uri="{BB962C8B-B14F-4D97-AF65-F5344CB8AC3E}">
        <p14:creationId xmlns:p14="http://schemas.microsoft.com/office/powerpoint/2010/main" val="1351137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101</a:t>
            </a:fld>
            <a:endParaRPr lang="en-US"/>
          </a:p>
        </p:txBody>
      </p:sp>
    </p:spTree>
    <p:extLst>
      <p:ext uri="{BB962C8B-B14F-4D97-AF65-F5344CB8AC3E}">
        <p14:creationId xmlns:p14="http://schemas.microsoft.com/office/powerpoint/2010/main" val="4533687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Why are Names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dirty="0"/>
              <a:t>A generic pool of conceptual handles for computation</a:t>
            </a:r>
          </a:p>
          <a:p>
            <a:r>
              <a:rPr lang="en-TW" dirty="0"/>
              <a:t>Some times it is better to keep all names (terms) neutral</a:t>
            </a:r>
          </a:p>
          <a:p>
            <a:r>
              <a:rPr lang="en-TW" dirty="0"/>
              <a:t>By assigning unique and countable names to a domain, it allows the naming systems to be reused or evolved for future use.</a:t>
            </a:r>
          </a:p>
          <a:p>
            <a:r>
              <a:rPr lang="en-TW" dirty="0"/>
              <a:t>Many of the computing/logical systems are universal</a:t>
            </a:r>
          </a:p>
          <a:p>
            <a:pPr lvl="1"/>
            <a:r>
              <a:rPr lang="en-TW" dirty="0"/>
              <a:t>They can be reused by many applications</a:t>
            </a:r>
          </a:p>
          <a:p>
            <a:pPr lvl="1"/>
            <a:r>
              <a:rPr lang="en-TW" dirty="0"/>
              <a:t>Logical Systems have been studied extensively, and may possess desirable properties</a:t>
            </a:r>
          </a:p>
          <a:p>
            <a:pPr lvl="2"/>
            <a:r>
              <a:rPr lang="en-TW" dirty="0"/>
              <a:t>Soundness and Completeness</a:t>
            </a:r>
          </a:p>
          <a:p>
            <a:endParaRPr lang="en-TW" dirty="0"/>
          </a:p>
        </p:txBody>
      </p:sp>
    </p:spTree>
    <p:extLst>
      <p:ext uri="{BB962C8B-B14F-4D97-AF65-F5344CB8AC3E}">
        <p14:creationId xmlns:p14="http://schemas.microsoft.com/office/powerpoint/2010/main" val="3028254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2155107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2668365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Associating neutral names to ideas has utility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sz="2800" dirty="0"/>
              <a:t>It is like telling mythological stories and using the names of characters to define concepts and ideas</a:t>
            </a:r>
          </a:p>
          <a:p>
            <a:r>
              <a:rPr lang="en-TW" sz="2800" dirty="0"/>
              <a:t>Assigning names to ideas: using name space to compress algorithmic (temporal) complexity</a:t>
            </a:r>
          </a:p>
          <a:p>
            <a:r>
              <a:rPr lang="en-TW" sz="2800" dirty="0"/>
              <a:t>Each story is a prototypical/idealized context that could be reused across many application areas</a:t>
            </a:r>
          </a:p>
          <a:p>
            <a:endParaRPr lang="en-TW" sz="2800" dirty="0"/>
          </a:p>
        </p:txBody>
      </p:sp>
    </p:spTree>
    <p:extLst>
      <p:ext uri="{BB962C8B-B14F-4D97-AF65-F5344CB8AC3E}">
        <p14:creationId xmlns:p14="http://schemas.microsoft.com/office/powerpoint/2010/main" val="1097635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Temporal Logic: assign names to Behavioral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dirty="0"/>
          </a:p>
        </p:txBody>
      </p:sp>
      <p:pic>
        <p:nvPicPr>
          <p:cNvPr id="4" name="Picture 3">
            <a:hlinkClick r:id="rId3"/>
            <a:extLst>
              <a:ext uri="{FF2B5EF4-FFF2-40B4-BE49-F238E27FC236}">
                <a16:creationId xmlns:a16="http://schemas.microsoft.com/office/drawing/2014/main" id="{B4BC5D87-ADF2-6C44-8A6F-CB24F331F559}"/>
              </a:ext>
            </a:extLst>
          </p:cNvPr>
          <p:cNvPicPr>
            <a:picLocks noChangeAspect="1"/>
          </p:cNvPicPr>
          <p:nvPr/>
        </p:nvPicPr>
        <p:blipFill>
          <a:blip r:embed="rId4"/>
          <a:stretch>
            <a:fillRect/>
          </a:stretch>
        </p:blipFill>
        <p:spPr>
          <a:xfrm>
            <a:off x="837397" y="1273534"/>
            <a:ext cx="4216757" cy="3476366"/>
          </a:xfrm>
          <a:prstGeom prst="rect">
            <a:avLst/>
          </a:prstGeom>
        </p:spPr>
      </p:pic>
      <p:sp>
        <p:nvSpPr>
          <p:cNvPr id="5" name="TextBox 4">
            <a:extLst>
              <a:ext uri="{FF2B5EF4-FFF2-40B4-BE49-F238E27FC236}">
                <a16:creationId xmlns:a16="http://schemas.microsoft.com/office/drawing/2014/main" id="{447A2A7A-C455-544C-B570-72349C968E34}"/>
              </a:ext>
            </a:extLst>
          </p:cNvPr>
          <p:cNvSpPr txBox="1"/>
          <p:nvPr/>
        </p:nvSpPr>
        <p:spPr>
          <a:xfrm>
            <a:off x="5605405" y="3177468"/>
            <a:ext cx="2618072" cy="1384995"/>
          </a:xfrm>
          <a:prstGeom prst="rect">
            <a:avLst/>
          </a:prstGeom>
          <a:noFill/>
        </p:spPr>
        <p:txBody>
          <a:bodyPr wrap="square" rtlCol="0">
            <a:spAutoFit/>
          </a:bodyPr>
          <a:lstStyle/>
          <a:p>
            <a:r>
              <a:rPr lang="en-TW" dirty="0"/>
              <a:t>TLA+ (Temporal Logic in Action) provides a formal language and automated mechanism to assign names in algorithmically prescribed loopy or recursive structures.</a:t>
            </a:r>
          </a:p>
        </p:txBody>
      </p:sp>
      <p:pic>
        <p:nvPicPr>
          <p:cNvPr id="6" name="Picture 2">
            <a:hlinkClick r:id="rId5"/>
            <a:extLst>
              <a:ext uri="{FF2B5EF4-FFF2-40B4-BE49-F238E27FC236}">
                <a16:creationId xmlns:a16="http://schemas.microsoft.com/office/drawing/2014/main" id="{BF915900-E11F-094D-A58D-6DFBD9321C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20293" y="1273534"/>
            <a:ext cx="2486025" cy="165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438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18114166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4052260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430481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179898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548048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02997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466680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HDL program that specifies a functional Hack Machine</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Compose existing chips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Chips built in previous weeks</a:t>
            </a:r>
          </a:p>
          <a:p>
            <a:pPr>
              <a:buFont typeface="+mj-lt"/>
              <a:buAutoNum type="arabicPeriod"/>
            </a:pPr>
            <a:r>
              <a:rPr lang="en-US" dirty="0">
                <a:solidFill>
                  <a:schemeClr val="bg1"/>
                </a:solidFill>
              </a:rPr>
              <a:t>Guiding instructions of Hack Arch.</a:t>
            </a:r>
          </a:p>
          <a:p>
            <a:pPr>
              <a:buFont typeface="+mj-lt"/>
              <a:buAutoNum type="arabicPeriod"/>
            </a:pPr>
            <a:r>
              <a:rPr lang="en-US" dirty="0">
                <a:solidFill>
                  <a:schemeClr val="bg1"/>
                </a:solidFill>
              </a:rPr>
              <a:t>Course related reference material</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ALU and Memory Chips are available for composition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Create Hack Computer</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Turing Complete</a:t>
            </a:r>
          </a:p>
          <a:p>
            <a:pPr>
              <a:buFont typeface="+mj-lt"/>
              <a:buAutoNum type="arabicPeriod"/>
            </a:pPr>
            <a:r>
              <a:rPr lang="en-US" dirty="0">
                <a:solidFill>
                  <a:schemeClr val="tx1"/>
                </a:solidFill>
              </a:rPr>
              <a:t>Run Jack OS</a:t>
            </a:r>
          </a:p>
          <a:p>
            <a:pPr>
              <a:buFont typeface="+mj-lt"/>
              <a:buAutoNum type="arabicPeriod"/>
            </a:pPr>
            <a:r>
              <a:rPr lang="en-US" dirty="0">
                <a:solidFill>
                  <a:schemeClr val="tx1"/>
                </a:solidFill>
              </a:rPr>
              <a:t>Pass tests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Tree>
    <p:extLst>
      <p:ext uri="{BB962C8B-B14F-4D97-AF65-F5344CB8AC3E}">
        <p14:creationId xmlns:p14="http://schemas.microsoft.com/office/powerpoint/2010/main" val="411218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87894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311644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24</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 2</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 2</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833910"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 2</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classification map for architectural types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Calming through available solutions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Expected application requirements</a:t>
            </a:r>
          </a:p>
          <a:p>
            <a:pPr>
              <a:buFont typeface="+mj-lt"/>
              <a:buAutoNum type="arabicPeriod"/>
            </a:pPr>
            <a:r>
              <a:rPr lang="en-US" dirty="0">
                <a:solidFill>
                  <a:schemeClr val="bg1"/>
                </a:solidFill>
              </a:rPr>
              <a:t>Definition of computing architecture</a:t>
            </a:r>
          </a:p>
          <a:p>
            <a:pPr>
              <a:buFont typeface="+mj-lt"/>
              <a:buAutoNum type="arabicPeriod"/>
            </a:pPr>
            <a:r>
              <a:rPr lang="en-US" dirty="0">
                <a:solidFill>
                  <a:schemeClr val="bg1"/>
                </a:solidFill>
              </a:rPr>
              <a:t>Industry news and solution profiles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367500" y="1751687"/>
            <a:ext cx="4242134"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Many competing architectures available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Classify and unify architectural properties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Generically fulfill computing req.</a:t>
            </a:r>
          </a:p>
          <a:p>
            <a:pPr>
              <a:buFont typeface="+mj-lt"/>
              <a:buAutoNum type="arabicPeriod"/>
            </a:pPr>
            <a:r>
              <a:rPr lang="en-US" dirty="0">
                <a:solidFill>
                  <a:schemeClr val="tx1"/>
                </a:solidFill>
              </a:rPr>
              <a:t>Compliant with CAP Theorem</a:t>
            </a:r>
          </a:p>
          <a:p>
            <a:pPr>
              <a:buFont typeface="+mj-lt"/>
              <a:buAutoNum type="arabicPeriod"/>
            </a:pPr>
            <a:r>
              <a:rPr lang="en-US" dirty="0">
                <a:solidFill>
                  <a:schemeClr val="tx1"/>
                </a:solidFill>
              </a:rPr>
              <a:t>Relate to existing products/services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Only consider known technologies and industrial practices</a:t>
            </a:r>
          </a:p>
        </p:txBody>
      </p:sp>
    </p:spTree>
    <p:extLst>
      <p:ext uri="{BB962C8B-B14F-4D97-AF65-F5344CB8AC3E}">
        <p14:creationId xmlns:p14="http://schemas.microsoft.com/office/powerpoint/2010/main" val="3939512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30</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31</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2444858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4" name="TextBox 3">
            <a:extLst>
              <a:ext uri="{FF2B5EF4-FFF2-40B4-BE49-F238E27FC236}">
                <a16:creationId xmlns:a16="http://schemas.microsoft.com/office/drawing/2014/main" id="{3A77B55A-3865-E24D-88C2-8E0279AFF696}"/>
              </a:ext>
            </a:extLst>
          </p:cNvPr>
          <p:cNvSpPr txBox="1"/>
          <p:nvPr/>
        </p:nvSpPr>
        <p:spPr>
          <a:xfrm>
            <a:off x="755374" y="2273629"/>
            <a:ext cx="763325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800" b="0" i="0" u="none" strike="noStrike" kern="0" cap="none" spc="0" normalizeH="0" baseline="0" noProof="0" dirty="0">
                <a:ln>
                  <a:noFill/>
                </a:ln>
                <a:solidFill>
                  <a:srgbClr val="000000"/>
                </a:solidFill>
                <a:effectLst/>
                <a:uLnTx/>
                <a:uFillTx/>
                <a:latin typeface="Arial"/>
                <a:cs typeface="Arial"/>
                <a:sym typeface="Arial"/>
              </a:rPr>
              <a:t>Can we come up with a </a:t>
            </a:r>
            <a:r>
              <a:rPr kumimoji="0" lang="en-TW" sz="2800" b="1" i="0" u="none" strike="noStrike" kern="0" cap="none" spc="0" normalizeH="0" baseline="0" noProof="0" dirty="0">
                <a:ln>
                  <a:noFill/>
                </a:ln>
                <a:solidFill>
                  <a:srgbClr val="000000"/>
                </a:solidFill>
                <a:effectLst/>
                <a:uLnTx/>
                <a:uFillTx/>
                <a:latin typeface="Arial"/>
                <a:cs typeface="Arial"/>
                <a:sym typeface="Arial"/>
              </a:rPr>
              <a:t>sound</a:t>
            </a:r>
            <a:r>
              <a:rPr kumimoji="0" lang="en-TW" sz="2800" b="0" i="0" u="none" strike="noStrike" kern="0" cap="none" spc="0" normalizeH="0" baseline="0" noProof="0" dirty="0">
                <a:ln>
                  <a:noFill/>
                </a:ln>
                <a:solidFill>
                  <a:srgbClr val="000000"/>
                </a:solidFill>
                <a:effectLst/>
                <a:uLnTx/>
                <a:uFillTx/>
                <a:latin typeface="Arial"/>
                <a:cs typeface="Arial"/>
                <a:sym typeface="Arial"/>
              </a:rPr>
              <a:t> and </a:t>
            </a:r>
            <a:r>
              <a:rPr kumimoji="0" lang="en-TW" sz="2800" b="1" i="0" u="none" strike="noStrike" kern="0" cap="none" spc="0" normalizeH="0" baseline="0" noProof="0" dirty="0">
                <a:ln>
                  <a:noFill/>
                </a:ln>
                <a:solidFill>
                  <a:srgbClr val="000000"/>
                </a:solidFill>
                <a:effectLst/>
                <a:uLnTx/>
                <a:uFillTx/>
                <a:latin typeface="Arial"/>
                <a:cs typeface="Arial"/>
                <a:sym typeface="Arial"/>
              </a:rPr>
              <a:t>complete</a:t>
            </a:r>
            <a:r>
              <a:rPr kumimoji="0" lang="en-TW" sz="2800" b="0" i="0" u="none" strike="noStrike" kern="0" cap="none" spc="0" normalizeH="0" baseline="0" noProof="0" dirty="0">
                <a:ln>
                  <a:noFill/>
                </a:ln>
                <a:solidFill>
                  <a:srgbClr val="000000"/>
                </a:solidFill>
                <a:effectLst/>
                <a:uLnTx/>
                <a:uFillTx/>
                <a:latin typeface="Arial"/>
                <a:cs typeface="Arial"/>
                <a:sym typeface="Arial"/>
              </a:rPr>
              <a:t> computing architecture classification scheme?</a:t>
            </a:r>
          </a:p>
        </p:txBody>
      </p:sp>
    </p:spTree>
    <p:extLst>
      <p:ext uri="{BB962C8B-B14F-4D97-AF65-F5344CB8AC3E}">
        <p14:creationId xmlns:p14="http://schemas.microsoft.com/office/powerpoint/2010/main" val="181307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724"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3342365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964"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2607493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988"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1356911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3889635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418069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400" dirty="0"/>
              <a:t>Architecture: invariant properties of a system</a:t>
            </a:r>
          </a:p>
          <a:p>
            <a:pPr lvl="1"/>
            <a:r>
              <a:rPr lang="en-US" sz="1800" dirty="0"/>
              <a:t>Paradox: In contrast to invariance, computing is all about </a:t>
            </a:r>
            <a:r>
              <a:rPr lang="en-US" sz="1800"/>
              <a:t>processing variables</a:t>
            </a:r>
            <a:endParaRPr lang="en-US" sz="1800" dirty="0"/>
          </a:p>
          <a:p>
            <a:pPr lvl="1"/>
            <a:r>
              <a:rPr lang="en-US" sz="1800" dirty="0"/>
              <a:t>Therefore: Computing Architectures must serve certain classes of computing functions within a stable range of operating boundaries</a:t>
            </a:r>
          </a:p>
          <a:p>
            <a:pPr lvl="1"/>
            <a:r>
              <a:rPr lang="en-US" sz="1800" dirty="0"/>
              <a:t>Reasoning about architectural classifications establishes a scientific discipline/language to conduct system designs</a:t>
            </a:r>
          </a:p>
          <a:p>
            <a:r>
              <a:rPr lang="en-US" sz="2000" dirty="0">
                <a:hlinkClick r:id="rId3"/>
              </a:rPr>
              <a:t>CAP Theorem</a:t>
            </a:r>
            <a:r>
              <a:rPr lang="en-US" sz="2000" dirty="0"/>
              <a:t>: </a:t>
            </a:r>
            <a:r>
              <a:rPr lang="en-US" dirty="0"/>
              <a:t>Consistency, Availability, Partition Tolerance</a:t>
            </a:r>
          </a:p>
          <a:p>
            <a:pPr lvl="1"/>
            <a:r>
              <a:rPr lang="en-US" sz="1800" dirty="0"/>
              <a:t>Architectural metrics is about space, time and energy tradeoffs </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772"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3288506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796"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1820512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21831"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1832"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2030829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844"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2815982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759523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3207146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868"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23883013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892"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1205767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916"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48</a:t>
            </a:fld>
            <a:endParaRPr lang="en-US"/>
          </a:p>
        </p:txBody>
      </p:sp>
    </p:spTree>
    <p:extLst>
      <p:ext uri="{BB962C8B-B14F-4D97-AF65-F5344CB8AC3E}">
        <p14:creationId xmlns:p14="http://schemas.microsoft.com/office/powerpoint/2010/main" val="1844656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22855"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22856"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49</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Computation</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571999" y="1216306"/>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72000" y="396509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3" name="TextBox 2">
            <a:extLst>
              <a:ext uri="{FF2B5EF4-FFF2-40B4-BE49-F238E27FC236}">
                <a16:creationId xmlns:a16="http://schemas.microsoft.com/office/drawing/2014/main" id="{FD3B2198-25B3-0847-83A1-DE415BFB7F54}"/>
              </a:ext>
            </a:extLst>
          </p:cNvPr>
          <p:cNvSpPr txBox="1"/>
          <p:nvPr/>
        </p:nvSpPr>
        <p:spPr>
          <a:xfrm>
            <a:off x="1799018" y="1469666"/>
            <a:ext cx="3917969" cy="2062103"/>
          </a:xfrm>
          <a:prstGeom prst="rect">
            <a:avLst/>
          </a:prstGeom>
          <a:noFill/>
        </p:spPr>
        <p:txBody>
          <a:bodyPr wrap="square" rtlCol="0">
            <a:spAutoFit/>
          </a:bodyPr>
          <a:lstStyle/>
          <a:p>
            <a:r>
              <a:rPr lang="en-TW" sz="1600" dirty="0"/>
              <a:t>All computation are tradeoffs between:</a:t>
            </a:r>
          </a:p>
          <a:p>
            <a:endParaRPr lang="en-TW" sz="1600" dirty="0"/>
          </a:p>
          <a:p>
            <a:pPr marL="285750" indent="-285750">
              <a:buFont typeface="Arial" panose="020B0604020202020204" pitchFamily="34" charset="0"/>
              <a:buChar char="•"/>
            </a:pPr>
            <a:r>
              <a:rPr lang="en-TW" sz="3200" dirty="0"/>
              <a:t>Time</a:t>
            </a:r>
          </a:p>
          <a:p>
            <a:pPr marL="285750" indent="-285750">
              <a:buFont typeface="Arial" panose="020B0604020202020204" pitchFamily="34" charset="0"/>
              <a:buChar char="•"/>
            </a:pPr>
            <a:r>
              <a:rPr lang="en-TW" sz="3200" dirty="0"/>
              <a:t>Space</a:t>
            </a:r>
          </a:p>
          <a:p>
            <a:pPr marL="285750" indent="-285750">
              <a:buFont typeface="Arial" panose="020B0604020202020204" pitchFamily="34" charset="0"/>
              <a:buChar char="•"/>
            </a:pPr>
            <a:r>
              <a:rPr lang="en-TW" sz="3200" dirty="0"/>
              <a:t>Precision</a:t>
            </a:r>
          </a:p>
        </p:txBody>
      </p:sp>
      <p:sp>
        <p:nvSpPr>
          <p:cNvPr id="4" name="TextBox 3">
            <a:extLst>
              <a:ext uri="{FF2B5EF4-FFF2-40B4-BE49-F238E27FC236}">
                <a16:creationId xmlns:a16="http://schemas.microsoft.com/office/drawing/2014/main" id="{AE656F9A-0125-964A-BF39-2B8BE55C9CD6}"/>
              </a:ext>
            </a:extLst>
          </p:cNvPr>
          <p:cNvSpPr txBox="1"/>
          <p:nvPr/>
        </p:nvSpPr>
        <p:spPr>
          <a:xfrm>
            <a:off x="5080538" y="3278050"/>
            <a:ext cx="2015295" cy="307777"/>
          </a:xfrm>
          <a:prstGeom prst="rect">
            <a:avLst/>
          </a:prstGeom>
          <a:noFill/>
        </p:spPr>
        <p:txBody>
          <a:bodyPr wrap="none" rtlCol="0">
            <a:spAutoFit/>
          </a:bodyPr>
          <a:lstStyle/>
          <a:p>
            <a:r>
              <a:rPr lang="en-TW" dirty="0">
                <a:solidFill>
                  <a:schemeClr val="bg2"/>
                </a:solidFill>
              </a:rPr>
              <a:t>(all the time, all places)</a:t>
            </a:r>
          </a:p>
        </p:txBody>
      </p:sp>
      <p:sp>
        <p:nvSpPr>
          <p:cNvPr id="9" name="TextBox 8">
            <a:extLst>
              <a:ext uri="{FF2B5EF4-FFF2-40B4-BE49-F238E27FC236}">
                <a16:creationId xmlns:a16="http://schemas.microsoft.com/office/drawing/2014/main" id="{D97D065B-FEDC-464F-9D8E-AF738F4B11B8}"/>
              </a:ext>
            </a:extLst>
          </p:cNvPr>
          <p:cNvSpPr txBox="1"/>
          <p:nvPr/>
        </p:nvSpPr>
        <p:spPr>
          <a:xfrm>
            <a:off x="5324995" y="1971288"/>
            <a:ext cx="1526380" cy="307777"/>
          </a:xfrm>
          <a:prstGeom prst="rect">
            <a:avLst/>
          </a:prstGeom>
          <a:noFill/>
        </p:spPr>
        <p:txBody>
          <a:bodyPr wrap="square" rtlCol="0">
            <a:spAutoFit/>
          </a:bodyPr>
          <a:lstStyle/>
          <a:p>
            <a:r>
              <a:rPr lang="en-TW" dirty="0">
                <a:solidFill>
                  <a:schemeClr val="bg2"/>
                </a:solidFill>
              </a:rPr>
              <a:t>(minimize errors)</a:t>
            </a:r>
          </a:p>
        </p:txBody>
      </p:sp>
    </p:spTree>
    <p:extLst>
      <p:ext uri="{BB962C8B-B14F-4D97-AF65-F5344CB8AC3E}">
        <p14:creationId xmlns:p14="http://schemas.microsoft.com/office/powerpoint/2010/main" val="123808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50</a:t>
            </a:fld>
            <a:endParaRPr lang="en-US"/>
          </a:p>
        </p:txBody>
      </p:sp>
    </p:spTree>
    <p:extLst>
      <p:ext uri="{BB962C8B-B14F-4D97-AF65-F5344CB8AC3E}">
        <p14:creationId xmlns:p14="http://schemas.microsoft.com/office/powerpoint/2010/main" val="2510356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51</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291822648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2226117"/>
            <a:ext cx="8520600" cy="572700"/>
          </a:xfrm>
        </p:spPr>
        <p:txBody>
          <a:bodyPr/>
          <a:lstStyle/>
          <a:p>
            <a:pPr algn="ctr"/>
            <a:r>
              <a:rPr lang="en-US" altLang="zh-TW" dirty="0">
                <a:ea typeface="新細明體" panose="02020500000000000000" pitchFamily="18" charset="-120"/>
              </a:rPr>
              <a:t>One more thing…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54</a:t>
            </a:fld>
            <a:endParaRPr lang="en-US"/>
          </a:p>
        </p:txBody>
      </p:sp>
    </p:spTree>
    <p:extLst>
      <p:ext uri="{BB962C8B-B14F-4D97-AF65-F5344CB8AC3E}">
        <p14:creationId xmlns:p14="http://schemas.microsoft.com/office/powerpoint/2010/main" val="1153853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Limits of Computation (Reversible?)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55</a:t>
            </a:fld>
            <a:endParaRPr lang="en-US"/>
          </a:p>
        </p:txBody>
      </p:sp>
      <p:grpSp>
        <p:nvGrpSpPr>
          <p:cNvPr id="8" name="Group 7">
            <a:extLst>
              <a:ext uri="{FF2B5EF4-FFF2-40B4-BE49-F238E27FC236}">
                <a16:creationId xmlns:a16="http://schemas.microsoft.com/office/drawing/2014/main" id="{202DCD27-8DE1-614F-9D93-FE6FEADF15A4}"/>
              </a:ext>
            </a:extLst>
          </p:cNvPr>
          <p:cNvGrpSpPr/>
          <p:nvPr/>
        </p:nvGrpSpPr>
        <p:grpSpPr>
          <a:xfrm>
            <a:off x="624725" y="2426724"/>
            <a:ext cx="3194752" cy="2406922"/>
            <a:chOff x="311700" y="1470991"/>
            <a:chExt cx="3194752" cy="2406922"/>
          </a:xfrm>
        </p:grpSpPr>
        <p:pic>
          <p:nvPicPr>
            <p:cNvPr id="3" name="Picture 2">
              <a:hlinkClick r:id="rId3"/>
              <a:extLst>
                <a:ext uri="{FF2B5EF4-FFF2-40B4-BE49-F238E27FC236}">
                  <a16:creationId xmlns:a16="http://schemas.microsoft.com/office/drawing/2014/main" id="{7EEB59FB-8E75-6F4A-98B9-FF1DA6536F4A}"/>
                </a:ext>
              </a:extLst>
            </p:cNvPr>
            <p:cNvPicPr>
              <a:picLocks noChangeAspect="1"/>
            </p:cNvPicPr>
            <p:nvPr/>
          </p:nvPicPr>
          <p:blipFill>
            <a:blip r:embed="rId4"/>
            <a:stretch>
              <a:fillRect/>
            </a:stretch>
          </p:blipFill>
          <p:spPr>
            <a:xfrm>
              <a:off x="311700" y="1470991"/>
              <a:ext cx="3194752" cy="2031363"/>
            </a:xfrm>
            <a:prstGeom prst="rect">
              <a:avLst/>
            </a:prstGeom>
          </p:spPr>
        </p:pic>
        <p:sp>
          <p:nvSpPr>
            <p:cNvPr id="4" name="TextBox 3">
              <a:extLst>
                <a:ext uri="{FF2B5EF4-FFF2-40B4-BE49-F238E27FC236}">
                  <a16:creationId xmlns:a16="http://schemas.microsoft.com/office/drawing/2014/main" id="{1A02066E-B122-9B4E-8CCF-9792365BAE55}"/>
                </a:ext>
              </a:extLst>
            </p:cNvPr>
            <p:cNvSpPr txBox="1"/>
            <p:nvPr/>
          </p:nvSpPr>
          <p:spPr>
            <a:xfrm>
              <a:off x="397283" y="3570136"/>
              <a:ext cx="3023585"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/jv2H9fp9dT8?t=261</a:t>
              </a:r>
              <a:endParaRPr lang="en-TW" dirty="0"/>
            </a:p>
          </p:txBody>
        </p:sp>
      </p:grpSp>
      <p:grpSp>
        <p:nvGrpSpPr>
          <p:cNvPr id="7" name="Group 6">
            <a:extLst>
              <a:ext uri="{FF2B5EF4-FFF2-40B4-BE49-F238E27FC236}">
                <a16:creationId xmlns:a16="http://schemas.microsoft.com/office/drawing/2014/main" id="{13FA3FAE-D526-F646-A257-BA6EB973F0C6}"/>
              </a:ext>
            </a:extLst>
          </p:cNvPr>
          <p:cNvGrpSpPr/>
          <p:nvPr/>
        </p:nvGrpSpPr>
        <p:grpSpPr>
          <a:xfrm>
            <a:off x="5277706" y="2426724"/>
            <a:ext cx="3194752" cy="2406922"/>
            <a:chOff x="3761734" y="1470991"/>
            <a:chExt cx="3194752" cy="2406922"/>
          </a:xfrm>
        </p:grpSpPr>
        <p:pic>
          <p:nvPicPr>
            <p:cNvPr id="5" name="Picture 4">
              <a:hlinkClick r:id="rId5"/>
              <a:extLst>
                <a:ext uri="{FF2B5EF4-FFF2-40B4-BE49-F238E27FC236}">
                  <a16:creationId xmlns:a16="http://schemas.microsoft.com/office/drawing/2014/main" id="{016E6296-7095-6C44-9BDF-10A3B60B5210}"/>
                </a:ext>
              </a:extLst>
            </p:cNvPr>
            <p:cNvPicPr>
              <a:picLocks noChangeAspect="1"/>
            </p:cNvPicPr>
            <p:nvPr/>
          </p:nvPicPr>
          <p:blipFill>
            <a:blip r:embed="rId6"/>
            <a:stretch>
              <a:fillRect/>
            </a:stretch>
          </p:blipFill>
          <p:spPr>
            <a:xfrm>
              <a:off x="3761734" y="1470991"/>
              <a:ext cx="3194752" cy="2031363"/>
            </a:xfrm>
            <a:prstGeom prst="rect">
              <a:avLst/>
            </a:prstGeom>
          </p:spPr>
        </p:pic>
        <p:sp>
          <p:nvSpPr>
            <p:cNvPr id="6" name="TextBox 5">
              <a:extLst>
                <a:ext uri="{FF2B5EF4-FFF2-40B4-BE49-F238E27FC236}">
                  <a16:creationId xmlns:a16="http://schemas.microsoft.com/office/drawing/2014/main" id="{B279DE33-82B6-3345-81E1-EBC75BEE1620}"/>
                </a:ext>
              </a:extLst>
            </p:cNvPr>
            <p:cNvSpPr txBox="1"/>
            <p:nvPr/>
          </p:nvSpPr>
          <p:spPr>
            <a:xfrm>
              <a:off x="3927944" y="3570136"/>
              <a:ext cx="2876108" cy="307777"/>
            </a:xfrm>
            <a:prstGeom prst="rect">
              <a:avLst/>
            </a:prstGeom>
            <a:noFill/>
          </p:spPr>
          <p:txBody>
            <a:bodyPr wrap="none" rtlCol="0">
              <a:spAutoFit/>
            </a:bodyPr>
            <a:lstStyle/>
            <a:p>
              <a:r>
                <a:rPr lang="en-US" dirty="0">
                  <a:hlinkClick r:id="rId5"/>
                </a:rPr>
                <a:t>://youtu.be/IQZ_bQbxSXk?t=2454</a:t>
              </a:r>
              <a:endParaRPr lang="en-TW" dirty="0"/>
            </a:p>
          </p:txBody>
        </p:sp>
      </p:grpSp>
      <p:grpSp>
        <p:nvGrpSpPr>
          <p:cNvPr id="13" name="Group 12">
            <a:extLst>
              <a:ext uri="{FF2B5EF4-FFF2-40B4-BE49-F238E27FC236}">
                <a16:creationId xmlns:a16="http://schemas.microsoft.com/office/drawing/2014/main" id="{7618486D-CEBA-D144-8909-EE89F6ABEC94}"/>
              </a:ext>
            </a:extLst>
          </p:cNvPr>
          <p:cNvGrpSpPr/>
          <p:nvPr/>
        </p:nvGrpSpPr>
        <p:grpSpPr>
          <a:xfrm>
            <a:off x="3191572" y="1100472"/>
            <a:ext cx="5280886" cy="2824317"/>
            <a:chOff x="3191572" y="1100472"/>
            <a:chExt cx="5280886" cy="2824317"/>
          </a:xfrm>
        </p:grpSpPr>
        <p:pic>
          <p:nvPicPr>
            <p:cNvPr id="9" name="Picture 8">
              <a:hlinkClick r:id="rId7"/>
              <a:extLst>
                <a:ext uri="{FF2B5EF4-FFF2-40B4-BE49-F238E27FC236}">
                  <a16:creationId xmlns:a16="http://schemas.microsoft.com/office/drawing/2014/main" id="{8989CFDA-9446-A943-9013-13987C02B9B7}"/>
                </a:ext>
              </a:extLst>
            </p:cNvPr>
            <p:cNvPicPr>
              <a:picLocks noChangeAspect="1"/>
            </p:cNvPicPr>
            <p:nvPr/>
          </p:nvPicPr>
          <p:blipFill>
            <a:blip r:embed="rId8"/>
            <a:stretch>
              <a:fillRect/>
            </a:stretch>
          </p:blipFill>
          <p:spPr>
            <a:xfrm>
              <a:off x="3191572" y="1100472"/>
              <a:ext cx="2714039" cy="2652503"/>
            </a:xfrm>
            <a:prstGeom prst="rect">
              <a:avLst/>
            </a:prstGeom>
          </p:spPr>
        </p:pic>
        <p:sp>
          <p:nvSpPr>
            <p:cNvPr id="10" name="TextBox 9">
              <a:extLst>
                <a:ext uri="{FF2B5EF4-FFF2-40B4-BE49-F238E27FC236}">
                  <a16:creationId xmlns:a16="http://schemas.microsoft.com/office/drawing/2014/main" id="{516C4A06-ED4F-664B-A364-01C7AD16CA33}"/>
                </a:ext>
              </a:extLst>
            </p:cNvPr>
            <p:cNvSpPr txBox="1"/>
            <p:nvPr/>
          </p:nvSpPr>
          <p:spPr>
            <a:xfrm>
              <a:off x="3834293" y="3786290"/>
              <a:ext cx="1428596" cy="138499"/>
            </a:xfrm>
            <a:prstGeom prst="rect">
              <a:avLst/>
            </a:prstGeom>
            <a:noFill/>
          </p:spPr>
          <p:txBody>
            <a:bodyPr wrap="none" rtlCol="0">
              <a:spAutoFit/>
            </a:bodyPr>
            <a:lstStyle/>
            <a:p>
              <a:r>
                <a:rPr lang="en-US" sz="300" dirty="0">
                  <a:hlinkClick r:id="rId7"/>
                </a:rPr>
                <a:t>http://</a:t>
              </a:r>
              <a:r>
                <a:rPr lang="en-US" sz="300" dirty="0" err="1">
                  <a:hlinkClick r:id="rId7"/>
                </a:rPr>
                <a:t>fab.cba.mit.edu</a:t>
              </a:r>
              <a:r>
                <a:rPr lang="en-US" sz="300" dirty="0">
                  <a:hlinkClick r:id="rId7"/>
                </a:rPr>
                <a:t>/classes/862.16/notes/computation/Fredkin-2002.pdf</a:t>
              </a:r>
              <a:endParaRPr lang="en-TW" sz="300" dirty="0"/>
            </a:p>
          </p:txBody>
        </p:sp>
        <p:sp>
          <p:nvSpPr>
            <p:cNvPr id="11" name="Rounded Rectangular Callout 10">
              <a:extLst>
                <a:ext uri="{FF2B5EF4-FFF2-40B4-BE49-F238E27FC236}">
                  <a16:creationId xmlns:a16="http://schemas.microsoft.com/office/drawing/2014/main" id="{B179616E-619C-1B42-AAF6-169BE5BD5EE2}"/>
                </a:ext>
              </a:extLst>
            </p:cNvPr>
            <p:cNvSpPr/>
            <p:nvPr/>
          </p:nvSpPr>
          <p:spPr>
            <a:xfrm>
              <a:off x="5905611" y="1100472"/>
              <a:ext cx="2566847" cy="1197455"/>
            </a:xfrm>
            <a:prstGeom prst="wedgeRoundRectCallout">
              <a:avLst>
                <a:gd name="adj1" fmla="val -80739"/>
                <a:gd name="adj2" fmla="val 86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ideally </a:t>
              </a:r>
              <a:r>
                <a:rPr lang="en-US" i="1" dirty="0"/>
                <a:t>possible </a:t>
              </a:r>
              <a:r>
                <a:rPr lang="en-US" dirty="0"/>
                <a:t>to </a:t>
              </a:r>
              <a:r>
                <a:rPr lang="en-US" i="1" dirty="0"/>
                <a:t>build sequential </a:t>
              </a:r>
              <a:r>
                <a:rPr lang="en-US" dirty="0"/>
                <a:t>circuits </a:t>
              </a:r>
              <a:r>
                <a:rPr lang="en-US" i="1" dirty="0"/>
                <a:t>with </a:t>
              </a:r>
              <a:r>
                <a:rPr lang="en-US" dirty="0">
                  <a:solidFill>
                    <a:srgbClr val="FF0000"/>
                  </a:solidFill>
                </a:rPr>
                <a:t>zero internal </a:t>
              </a:r>
              <a:r>
                <a:rPr lang="en-US" i="1" dirty="0">
                  <a:solidFill>
                    <a:srgbClr val="FF0000"/>
                  </a:solidFill>
                </a:rPr>
                <a:t>power </a:t>
              </a:r>
              <a:r>
                <a:rPr lang="en-US" dirty="0">
                  <a:solidFill>
                    <a:srgbClr val="FF0000"/>
                  </a:solidFill>
                </a:rPr>
                <a:t>dissipation</a:t>
              </a:r>
              <a:r>
                <a:rPr lang="en-US" dirty="0"/>
                <a:t>. </a:t>
              </a:r>
            </a:p>
          </p:txBody>
        </p:sp>
        <p:sp>
          <p:nvSpPr>
            <p:cNvPr id="12" name="Rounded Rectangle 11">
              <a:extLst>
                <a:ext uri="{FF2B5EF4-FFF2-40B4-BE49-F238E27FC236}">
                  <a16:creationId xmlns:a16="http://schemas.microsoft.com/office/drawing/2014/main" id="{6B254791-6EC4-DD45-B617-F2280334777C}"/>
                </a:ext>
              </a:extLst>
            </p:cNvPr>
            <p:cNvSpPr/>
            <p:nvPr/>
          </p:nvSpPr>
          <p:spPr>
            <a:xfrm>
              <a:off x="3935896" y="2727297"/>
              <a:ext cx="1900361" cy="111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33794" name="Picture 2">
            <a:hlinkClick r:id="rId9"/>
            <a:extLst>
              <a:ext uri="{FF2B5EF4-FFF2-40B4-BE49-F238E27FC236}">
                <a16:creationId xmlns:a16="http://schemas.microsoft.com/office/drawing/2014/main" id="{2E820AC4-D738-0A48-8662-60937DBC15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308" y="1035314"/>
            <a:ext cx="884999" cy="12626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830469-C82E-CF43-AED7-D577E381DF60}"/>
              </a:ext>
            </a:extLst>
          </p:cNvPr>
          <p:cNvSpPr txBox="1"/>
          <p:nvPr/>
        </p:nvSpPr>
        <p:spPr>
          <a:xfrm>
            <a:off x="1693994" y="1239140"/>
            <a:ext cx="1398890" cy="830997"/>
          </a:xfrm>
          <a:prstGeom prst="rect">
            <a:avLst/>
          </a:prstGeom>
          <a:noFill/>
        </p:spPr>
        <p:txBody>
          <a:bodyPr wrap="square" rtlCol="0">
            <a:spAutoFit/>
          </a:bodyPr>
          <a:lstStyle/>
          <a:p>
            <a:pPr algn="ctr"/>
            <a:r>
              <a:rPr lang="en-US" sz="800" dirty="0"/>
              <a:t>MAS.862: </a:t>
            </a:r>
            <a:r>
              <a:rPr lang="en-US" sz="800" dirty="0">
                <a:hlinkClick r:id="rId9"/>
              </a:rPr>
              <a:t>The Physics of Information Technology</a:t>
            </a:r>
            <a:br>
              <a:rPr lang="en-US" sz="800" dirty="0"/>
            </a:br>
            <a:r>
              <a:rPr lang="en-US" sz="800" dirty="0"/>
              <a:t>Tuesdays 1:00-4:00 E14-493</a:t>
            </a:r>
            <a:br>
              <a:rPr lang="en-US" sz="800" dirty="0"/>
            </a:br>
            <a:r>
              <a:rPr lang="en-US" sz="800" dirty="0"/>
              <a:t>Neil </a:t>
            </a:r>
            <a:r>
              <a:rPr lang="en-US" sz="800" dirty="0" err="1"/>
              <a:t>Gershenfeld</a:t>
            </a:r>
            <a:br>
              <a:rPr lang="en-US" sz="800" dirty="0"/>
            </a:br>
            <a:r>
              <a:rPr lang="en-US" sz="800" dirty="0"/>
              <a:t>2016</a:t>
            </a:r>
            <a:endParaRPr lang="en-TW" sz="800" b="1" dirty="0"/>
          </a:p>
        </p:txBody>
      </p:sp>
    </p:spTree>
    <p:extLst>
      <p:ext uri="{BB962C8B-B14F-4D97-AF65-F5344CB8AC3E}">
        <p14:creationId xmlns:p14="http://schemas.microsoft.com/office/powerpoint/2010/main" val="1905421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Lloyd: Future of Laptop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56</a:t>
            </a:fld>
            <a:endParaRPr lang="en-US"/>
          </a:p>
        </p:txBody>
      </p:sp>
      <p:pic>
        <p:nvPicPr>
          <p:cNvPr id="27651" name="Picture 3">
            <a:hlinkClick r:id="rId3"/>
            <a:extLst>
              <a:ext uri="{FF2B5EF4-FFF2-40B4-BE49-F238E27FC236}">
                <a16:creationId xmlns:a16="http://schemas.microsoft.com/office/drawing/2014/main" id="{4E30DE83-99CD-FF47-B175-8770A6D97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895" y="970362"/>
            <a:ext cx="2269648" cy="349732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C98259A7-B988-B64B-9B9C-E153DF88F4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970362"/>
            <a:ext cx="2797605" cy="3503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E958E2-E2D7-AF40-96EC-DF5D564EDC5D}"/>
              </a:ext>
            </a:extLst>
          </p:cNvPr>
          <p:cNvSpPr txBox="1"/>
          <p:nvPr/>
        </p:nvSpPr>
        <p:spPr>
          <a:xfrm>
            <a:off x="3100482" y="4835723"/>
            <a:ext cx="2175596" cy="307777"/>
          </a:xfrm>
          <a:prstGeom prst="rect">
            <a:avLst/>
          </a:prstGeom>
          <a:noFill/>
        </p:spPr>
        <p:txBody>
          <a:bodyPr wrap="none" rtlCol="0">
            <a:spAutoFit/>
          </a:bodyPr>
          <a:lstStyle/>
          <a:p>
            <a:r>
              <a:rPr lang="en-TW" dirty="0"/>
              <a:t>Image Source: Wikipedia</a:t>
            </a:r>
          </a:p>
        </p:txBody>
      </p:sp>
    </p:spTree>
    <p:extLst>
      <p:ext uri="{BB962C8B-B14F-4D97-AF65-F5344CB8AC3E}">
        <p14:creationId xmlns:p14="http://schemas.microsoft.com/office/powerpoint/2010/main" val="4183216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89079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59</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60</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61</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62</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1931350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4253805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317717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2827819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67</a:t>
            </a:fld>
            <a:endParaRPr lang="en-US"/>
          </a:p>
        </p:txBody>
      </p:sp>
    </p:spTree>
    <p:extLst>
      <p:ext uri="{BB962C8B-B14F-4D97-AF65-F5344CB8AC3E}">
        <p14:creationId xmlns:p14="http://schemas.microsoft.com/office/powerpoint/2010/main" val="6799998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1066976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412236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986540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 </a:t>
            </a:r>
            <a:r>
              <a:rPr lang="en-US" altLang="zh-CN" dirty="0">
                <a:solidFill>
                  <a:schemeClr val="bg1">
                    <a:lumMod val="85000"/>
                  </a:schemeClr>
                </a:solidFill>
                <a:latin typeface="+mj-lt"/>
                <a:ea typeface="Weibei SC" panose="03000800000000000000" pitchFamily="66" charset="-128"/>
              </a:rPr>
              <a:t>(some times called Capital)</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4599507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6501765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Timeless Computing Architectural Element</a:t>
            </a:r>
            <a:endParaRPr lang="en-US" dirty="0">
              <a:latin typeface="+mj-lt"/>
              <a:ea typeface="STXingkai" panose="02010800040101010101" pitchFamily="2" charset="-122"/>
            </a:endParaRPr>
          </a:p>
        </p:txBody>
      </p: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pic>
        <p:nvPicPr>
          <p:cNvPr id="10" name="Picture 9">
            <a:hlinkClick r:id="rId2"/>
            <a:extLst>
              <a:ext uri="{FF2B5EF4-FFF2-40B4-BE49-F238E27FC236}">
                <a16:creationId xmlns:a16="http://schemas.microsoft.com/office/drawing/2014/main" id="{81DA77C3-9EA1-214B-8999-6B2445F14D15}"/>
              </a:ext>
            </a:extLst>
          </p:cNvPr>
          <p:cNvPicPr>
            <a:picLocks noChangeAspect="1"/>
          </p:cNvPicPr>
          <p:nvPr/>
        </p:nvPicPr>
        <p:blipFill>
          <a:blip r:embed="rId3"/>
          <a:stretch>
            <a:fillRect/>
          </a:stretch>
        </p:blipFill>
        <p:spPr>
          <a:xfrm>
            <a:off x="2368524" y="1065309"/>
            <a:ext cx="4406952" cy="3633166"/>
          </a:xfrm>
          <a:prstGeom prst="rect">
            <a:avLst/>
          </a:prstGeom>
        </p:spPr>
      </p:pic>
      <p:sp>
        <p:nvSpPr>
          <p:cNvPr id="12" name="TextBox 11">
            <a:extLst>
              <a:ext uri="{FF2B5EF4-FFF2-40B4-BE49-F238E27FC236}">
                <a16:creationId xmlns:a16="http://schemas.microsoft.com/office/drawing/2014/main" id="{DF62BF0C-6B21-FF41-A194-7CD6F7CDA075}"/>
              </a:ext>
            </a:extLst>
          </p:cNvPr>
          <p:cNvSpPr txBox="1"/>
          <p:nvPr/>
        </p:nvSpPr>
        <p:spPr>
          <a:xfrm>
            <a:off x="6927494" y="1748333"/>
            <a:ext cx="1904806" cy="2246769"/>
          </a:xfrm>
          <a:prstGeom prst="rect">
            <a:avLst/>
          </a:prstGeom>
          <a:noFill/>
        </p:spPr>
        <p:txBody>
          <a:bodyPr wrap="square" rtlCol="0">
            <a:spAutoFit/>
          </a:bodyPr>
          <a:lstStyle/>
          <a:p>
            <a:r>
              <a:rPr lang="en-TW" dirty="0"/>
              <a:t>Computation takes place when the total amount of assets is being calculated…</a:t>
            </a:r>
          </a:p>
          <a:p>
            <a:endParaRPr lang="en-TW" dirty="0"/>
          </a:p>
          <a:p>
            <a:r>
              <a:rPr lang="en-TW" dirty="0"/>
              <a:t>When something is </a:t>
            </a:r>
            <a:r>
              <a:rPr lang="en-TW" b="1" i="1" dirty="0">
                <a:solidFill>
                  <a:srgbClr val="FF0000"/>
                </a:solidFill>
              </a:rPr>
              <a:t>not accounted </a:t>
            </a:r>
            <a:r>
              <a:rPr lang="en-TW" dirty="0"/>
              <a:t>for, it will never show influence on the total amount of assets…</a:t>
            </a:r>
          </a:p>
        </p:txBody>
      </p:sp>
    </p:spTree>
    <p:extLst>
      <p:ext uri="{BB962C8B-B14F-4D97-AF65-F5344CB8AC3E}">
        <p14:creationId xmlns:p14="http://schemas.microsoft.com/office/powerpoint/2010/main" val="13509874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1311947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57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2309222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34972025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849764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12147058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277011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9551054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97</a:t>
            </a:fld>
            <a:endParaRPr lang="en-US"/>
          </a:p>
        </p:txBody>
      </p:sp>
    </p:spTree>
    <p:extLst>
      <p:ext uri="{BB962C8B-B14F-4D97-AF65-F5344CB8AC3E}">
        <p14:creationId xmlns:p14="http://schemas.microsoft.com/office/powerpoint/2010/main" val="34444137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98</a:t>
            </a:fld>
            <a:endParaRPr lang="en-US"/>
          </a:p>
        </p:txBody>
      </p:sp>
    </p:spTree>
    <p:extLst>
      <p:ext uri="{BB962C8B-B14F-4D97-AF65-F5344CB8AC3E}">
        <p14:creationId xmlns:p14="http://schemas.microsoft.com/office/powerpoint/2010/main" val="40944949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extLst>
      <p:ext uri="{BB962C8B-B14F-4D97-AF65-F5344CB8AC3E}">
        <p14:creationId xmlns:p14="http://schemas.microsoft.com/office/powerpoint/2010/main" val="21018878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2238</TotalTime>
  <Words>4752</Words>
  <Application>Microsoft Macintosh PowerPoint</Application>
  <PresentationFormat>On-screen Show (16:9)</PresentationFormat>
  <Paragraphs>788</Paragraphs>
  <Slides>111</Slides>
  <Notes>76</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111</vt:i4>
      </vt:variant>
    </vt:vector>
  </HeadingPairs>
  <TitlesOfParts>
    <vt:vector size="131"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Abstract Specification</vt:lpstr>
      <vt:lpstr>Abstract Specification 2</vt:lpstr>
      <vt:lpstr>Prelude</vt:lpstr>
      <vt:lpstr>The CAP Theorem in Computation</vt:lpstr>
      <vt:lpstr>Architectural Analysis has its roots in Math</vt:lpstr>
      <vt:lpstr>The Hierarchy of Complexity</vt:lpstr>
      <vt:lpstr>An example of Automaton</vt:lpstr>
      <vt:lpstr>The Notion of Universal Component/Instruction</vt:lpstr>
      <vt:lpstr>Computational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Soundness</vt:lpstr>
      <vt:lpstr>Soundness</vt:lpstr>
      <vt:lpstr>Classifying Architecture based on Spacetime properties</vt:lpstr>
      <vt:lpstr>Processing logic: fetch-execute cycle</vt:lpstr>
      <vt:lpstr>Computer-on-a-chip interface</vt:lpstr>
      <vt:lpstr>Computer-on-a-chip implementation</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Perspective: from here to a “real” computer</vt:lpstr>
      <vt:lpstr>PowerPoint Presentation</vt:lpstr>
      <vt:lpstr>See How a CPU Work</vt:lpstr>
      <vt:lpstr>Computing Architectures associated with Tools</vt:lpstr>
      <vt:lpstr>One more thing…</vt:lpstr>
      <vt:lpstr>The Limits of Computation (Reversible?)</vt:lpstr>
      <vt:lpstr>Lloyd: Future of Laptop Computing</vt:lpstr>
      <vt:lpstr>Computer Architecture: A Quantitative Approach</vt:lpstr>
      <vt:lpstr>PowerPoint Presentation</vt:lpstr>
      <vt:lpstr>Formulas for Comp. Arch. I</vt:lpstr>
      <vt:lpstr>Formulas for Comp. Arch. II</vt:lpstr>
      <vt:lpstr>Formulas for Comp. Arch. III</vt:lpstr>
      <vt:lpstr>Formulas for Comp. Arch. IV</vt:lpstr>
      <vt:lpstr>Summary</vt:lpstr>
      <vt:lpstr>Questions</vt:lpstr>
      <vt:lpstr>Appendix</vt:lpstr>
      <vt:lpstr>Computing bottleneck is limited by Data Synchronization (Entanglement)</vt:lpstr>
      <vt:lpstr>How Internet Works by Ben Eater</vt:lpstr>
      <vt:lpstr>How to conduct  counting and abstract counting reliably across spacetime?</vt:lpstr>
      <vt:lpstr>A Common Trick in Data Verification</vt:lpstr>
      <vt:lpstr>Accountants and the Invention of Writing</vt:lpstr>
      <vt:lpstr>Double Entry Book Keeping is the foundation of Capitalism</vt:lpstr>
      <vt:lpstr>A Timeless Computing Architectural Element</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Why are Names important?</vt:lpstr>
      <vt:lpstr>Computable Logic and Types of “Birds”</vt:lpstr>
      <vt:lpstr>The Names of Birds (Functions)</vt:lpstr>
      <vt:lpstr>Associating neutral names to ideas has utility </vt:lpstr>
      <vt:lpstr>Temporal Logic: assign names to Behavioral Properties</vt:lpstr>
      <vt:lpstr>TLA+ can help analyzed Architectural Properties</vt:lpstr>
      <vt:lpstr>In DevOps/CICD Jenkins holds the key!</vt:lpstr>
      <vt:lpstr>Jenkins actions are managed in the Namespaces of Plug-ins</vt:lpstr>
      <vt:lpstr>Hamilton/Lagrangian action formalism can be operationalized!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554</cp:revision>
  <dcterms:modified xsi:type="dcterms:W3CDTF">2020-10-23T03:40:23Z</dcterms:modified>
</cp:coreProperties>
</file>